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70" r:id="rId12"/>
    <p:sldId id="266" r:id="rId13"/>
    <p:sldId id="267" r:id="rId14"/>
    <p:sldId id="278" r:id="rId15"/>
    <p:sldId id="268" r:id="rId16"/>
    <p:sldId id="271" r:id="rId17"/>
    <p:sldId id="272" r:id="rId18"/>
    <p:sldId id="273" r:id="rId19"/>
    <p:sldId id="275" r:id="rId20"/>
    <p:sldId id="276" r:id="rId21"/>
    <p:sldId id="279" r:id="rId22"/>
    <p:sldId id="277" r:id="rId23"/>
  </p:sldIdLst>
  <p:sldSz cx="12192000" cy="6858000"/>
  <p:notesSz cx="6858000" cy="9144000"/>
  <p:embeddedFontLst>
    <p:embeddedFont>
      <p:font typeface="王漢宗特圓體繁" panose="02020300000000000000" pitchFamily="18" charset="-120"/>
      <p:regular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王漢宗特明體一標準" panose="02020600000000000000" pitchFamily="18" charset="-12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Bookman Old Style" panose="02050604050505020204" pitchFamily="18" charset="0"/>
      <p:regular r:id="rId32"/>
      <p:bold r:id="rId33"/>
      <p:italic r:id="rId34"/>
      <p:boldItalic r:id="rId35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正平 解" initials="正平" lastIdx="2" clrIdx="0">
    <p:extLst>
      <p:ext uri="{19B8F6BF-5375-455C-9EA6-DF929625EA0E}">
        <p15:presenceInfo xmlns:p15="http://schemas.microsoft.com/office/powerpoint/2012/main" userId="ee46df08fccf18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9T21:38:36.060" idx="2">
    <p:pos x="10" y="10"/>
    <p:text>stage 1：eyes closed，you are lightly asleep, and you can quickly return to being fully awake.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188C-E9EF-4DC3-8DB8-7EA216C1CA9D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90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188C-E9EF-4DC3-8DB8-7EA216C1CA9D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9721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188C-E9EF-4DC3-8DB8-7EA216C1CA9D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241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188C-E9EF-4DC3-8DB8-7EA216C1CA9D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29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188C-E9EF-4DC3-8DB8-7EA216C1CA9D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637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188C-E9EF-4DC3-8DB8-7EA216C1CA9D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984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188C-E9EF-4DC3-8DB8-7EA216C1CA9D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188C-E9EF-4DC3-8DB8-7EA216C1CA9D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478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188C-E9EF-4DC3-8DB8-7EA216C1CA9D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165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188C-E9EF-4DC3-8DB8-7EA216C1CA9D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204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188C-E9EF-4DC3-8DB8-7EA216C1CA9D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2947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A188C-E9EF-4DC3-8DB8-7EA216C1CA9D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323A6-22F9-4F09-8759-3157AC395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947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6.png"/><Relationship Id="rId17" Type="http://schemas.openxmlformats.org/officeDocument/2006/relationships/image" Target="../media/image28.png"/><Relationship Id="rId2" Type="http://schemas.openxmlformats.org/officeDocument/2006/relationships/image" Target="../media/image2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27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microsoft.com/office/2007/relationships/hdphoto" Target="../media/hdphoto4.wdp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61817" y="1764145"/>
            <a:ext cx="111575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dirty="0" smtClean="0">
                <a:solidFill>
                  <a:srgbClr val="FFFF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ASSC</a:t>
            </a:r>
          </a:p>
          <a:p>
            <a:pPr algn="ctr"/>
            <a:r>
              <a:rPr lang="en-US" altLang="zh-TW" sz="4800" smtClean="0">
                <a:solidFill>
                  <a:srgbClr val="FFFF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Automatic </a:t>
            </a:r>
            <a:r>
              <a:rPr lang="en-US" altLang="zh-TW" sz="4800" dirty="0" smtClean="0">
                <a:solidFill>
                  <a:srgbClr val="FFFF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Sleep Stage Classification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364507" y="3648364"/>
            <a:ext cx="74999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>
                <a:solidFill>
                  <a:schemeClr val="bg1"/>
                </a:solidFill>
                <a:latin typeface="王漢宗特圓體繁" panose="02020300000000000000" pitchFamily="18" charset="-120"/>
                <a:ea typeface="王漢宗特圓體繁" panose="02020300000000000000" pitchFamily="18" charset="-120"/>
              </a:rPr>
              <a:t> </a:t>
            </a:r>
          </a:p>
          <a:p>
            <a:pPr algn="ctr"/>
            <a:r>
              <a:rPr lang="zh-TW" altLang="en-US" sz="3600" dirty="0" smtClean="0">
                <a:solidFill>
                  <a:schemeClr val="bg1"/>
                </a:solidFill>
                <a:latin typeface="王漢宗特明體一標準" panose="02020600000000000000" pitchFamily="18" charset="-120"/>
                <a:ea typeface="王漢宗特明體一標準" panose="02020600000000000000" pitchFamily="18" charset="-120"/>
              </a:rPr>
              <a:t>解正平 劉維凱 張景程</a:t>
            </a:r>
            <a:endParaRPr lang="en-US" altLang="zh-TW" sz="3600" dirty="0" smtClean="0">
              <a:solidFill>
                <a:schemeClr val="bg1"/>
              </a:solidFill>
              <a:latin typeface="王漢宗特明體一標準" panose="02020600000000000000" pitchFamily="18" charset="-120"/>
              <a:ea typeface="王漢宗特明體一標準" panose="02020600000000000000" pitchFamily="18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317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272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rgbClr val="FFFF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Stage 4</a:t>
            </a:r>
            <a:endParaRPr lang="en-US" altLang="zh-TW" sz="5400" dirty="0">
              <a:solidFill>
                <a:srgbClr val="FFFF0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316648" y="1350573"/>
            <a:ext cx="9489659" cy="3031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delta Wave (0.5-2 Hz)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b="0" i="0" dirty="0" smtClean="0">
                <a:solidFill>
                  <a:schemeClr val="bg1"/>
                </a:solidFill>
                <a:effectLst/>
              </a:rPr>
              <a:t>Sleep walking, sleep talking and night terrors</a:t>
            </a:r>
            <a:endParaRPr lang="zh-TW" altLang="en-US" sz="2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600" dirty="0">
              <a:solidFill>
                <a:schemeClr val="bg1"/>
              </a:solidFill>
            </a:endParaRPr>
          </a:p>
        </p:txBody>
      </p:sp>
      <p:pic>
        <p:nvPicPr>
          <p:cNvPr id="5" name="Picture 4" descr="ç¸éåç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66" b="5601"/>
          <a:stretch/>
        </p:blipFill>
        <p:spPr bwMode="auto">
          <a:xfrm>
            <a:off x="2625114" y="3118033"/>
            <a:ext cx="6941772" cy="83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ãsleep stage eeg waveã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12" b="6020"/>
          <a:stretch/>
        </p:blipFill>
        <p:spPr bwMode="auto">
          <a:xfrm>
            <a:off x="2625114" y="4379166"/>
            <a:ext cx="6941772" cy="132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75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ãå¤¢ééæ² gifãçåçæå°çµæ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215" y="1825625"/>
            <a:ext cx="7343570" cy="404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36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272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rgbClr val="FFFF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REM </a:t>
            </a:r>
            <a:endParaRPr lang="en-US" altLang="zh-TW" sz="5400" dirty="0">
              <a:solidFill>
                <a:srgbClr val="FFFF0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316648" y="1350573"/>
            <a:ext cx="9489659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Rapid </a:t>
            </a:r>
            <a:r>
              <a:rPr lang="en-US" altLang="zh-TW" sz="2600" dirty="0">
                <a:solidFill>
                  <a:schemeClr val="bg1"/>
                </a:solidFill>
              </a:rPr>
              <a:t>Eye </a:t>
            </a:r>
            <a:r>
              <a:rPr lang="en-US" altLang="zh-TW" sz="2600" dirty="0" smtClean="0">
                <a:solidFill>
                  <a:schemeClr val="bg1"/>
                </a:solidFill>
              </a:rPr>
              <a:t>Movement -&gt; EOG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Get longer and longer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Increase of HR, rhythm irregular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6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88727" y="1358524"/>
            <a:ext cx="6096000" cy="18307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>
                <a:solidFill>
                  <a:schemeClr val="bg1"/>
                </a:solidFill>
              </a:rPr>
              <a:t>Similar to waking -&gt; dream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>
                <a:solidFill>
                  <a:schemeClr val="bg1"/>
                </a:solidFill>
              </a:rPr>
              <a:t>Low voltage, high frequency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err="1">
                <a:solidFill>
                  <a:schemeClr val="bg1"/>
                </a:solidFill>
              </a:rPr>
              <a:t>Sawtooth</a:t>
            </a:r>
            <a:r>
              <a:rPr lang="en-US" altLang="zh-TW" sz="2600" dirty="0">
                <a:solidFill>
                  <a:schemeClr val="bg1"/>
                </a:solidFill>
              </a:rPr>
              <a:t> wave</a:t>
            </a:r>
          </a:p>
        </p:txBody>
      </p:sp>
      <p:pic>
        <p:nvPicPr>
          <p:cNvPr id="5122" name="Picture 2" descr="ãsleep stage eeg wave rem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3" t="85170" r="619" b="909"/>
          <a:stretch/>
        </p:blipFill>
        <p:spPr bwMode="auto">
          <a:xfrm>
            <a:off x="1337813" y="4258589"/>
            <a:ext cx="9516373" cy="162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72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546" t="3201" r="1120" b="1"/>
          <a:stretch/>
        </p:blipFill>
        <p:spPr>
          <a:xfrm>
            <a:off x="847021" y="3619099"/>
            <a:ext cx="10690459" cy="2459556"/>
          </a:xfrm>
          <a:prstGeom prst="rect">
            <a:avLst/>
          </a:prstGeom>
        </p:spPr>
      </p:pic>
      <p:pic>
        <p:nvPicPr>
          <p:cNvPr id="4100" name="Picture 4" descr="ãsleep cycle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22" y="510139"/>
            <a:ext cx="10690459" cy="291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0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ASSC EEG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874" y="2715491"/>
            <a:ext cx="9611428" cy="30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4272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rgbClr val="FFFF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Experiment</a:t>
            </a:r>
            <a:endParaRPr lang="en-US" altLang="zh-TW" sz="5400" dirty="0">
              <a:solidFill>
                <a:srgbClr val="FFFF0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41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272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rgbClr val="FFFF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Experiment</a:t>
            </a:r>
            <a:endParaRPr lang="en-US" altLang="zh-TW" sz="5400" dirty="0">
              <a:solidFill>
                <a:srgbClr val="FFFF0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11200" y="1979305"/>
            <a:ext cx="6096000" cy="4293483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Data acquisition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EDF-database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PSG test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R&amp;K manual =&gt; W, R, 1, 2, 3, 4, M, ?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62 subjects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600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600" dirty="0" smtClean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99583" y="1979305"/>
            <a:ext cx="524656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Preprocess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EDF -&gt; CSV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Remove extreme value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Butterworth band-pass filter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Epoch -&gt; 3000 samples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6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272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rgbClr val="FFFF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Experiment</a:t>
            </a:r>
            <a:endParaRPr lang="en-US" altLang="zh-TW" sz="5400" dirty="0">
              <a:solidFill>
                <a:srgbClr val="FFFF0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1199" y="1979305"/>
            <a:ext cx="6936509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Feature extraction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Time  (standard statistics)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Frequency (spectral entropy)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Time-frequency (wavelet transform)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Complexity methods (multiscale entropy)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600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600" dirty="0" smtClean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99583" y="1979305"/>
            <a:ext cx="4958793" cy="4893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Feature selection</a:t>
            </a:r>
          </a:p>
          <a:p>
            <a:pPr lvl="1">
              <a:lnSpc>
                <a:spcPct val="150000"/>
              </a:lnSpc>
            </a:pPr>
            <a:r>
              <a:rPr lang="en-US" altLang="zh-TW" sz="2600" dirty="0" smtClean="0">
                <a:solidFill>
                  <a:schemeClr val="bg1"/>
                </a:solidFill>
              </a:rPr>
              <a:t>		/dimension reduction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PCA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SFSM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LDA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600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600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81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272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rgbClr val="FFFF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Experiment</a:t>
            </a:r>
            <a:endParaRPr lang="en-US" altLang="zh-TW" sz="5400" dirty="0">
              <a:solidFill>
                <a:srgbClr val="FFFF0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1199" y="1979305"/>
            <a:ext cx="6936509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Classification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SVM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DT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KNN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CNN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>
                <a:solidFill>
                  <a:schemeClr val="bg1"/>
                </a:solidFill>
              </a:rPr>
              <a:t>R</a:t>
            </a:r>
            <a:r>
              <a:rPr lang="en-US" altLang="zh-TW" sz="2600" dirty="0" smtClean="0">
                <a:solidFill>
                  <a:schemeClr val="bg1"/>
                </a:solidFill>
              </a:rPr>
              <a:t>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600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 descr="ãAutomatic sleep stage classification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682" y="3029354"/>
            <a:ext cx="6271162" cy="25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4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圓角矩形 20"/>
          <p:cNvSpPr/>
          <p:nvPr/>
        </p:nvSpPr>
        <p:spPr>
          <a:xfrm>
            <a:off x="3263305" y="3984561"/>
            <a:ext cx="3744519" cy="23889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5554379" y="1413393"/>
            <a:ext cx="3744519" cy="23889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4272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rgbClr val="FFFF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Completed work</a:t>
            </a:r>
            <a:endParaRPr lang="en-US" altLang="zh-TW" sz="5400" dirty="0">
              <a:solidFill>
                <a:srgbClr val="FFFF0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779503" y="1112213"/>
            <a:ext cx="3744519" cy="2682547"/>
            <a:chOff x="335935" y="888908"/>
            <a:chExt cx="4617908" cy="3116767"/>
          </a:xfrm>
        </p:grpSpPr>
        <p:sp>
          <p:nvSpPr>
            <p:cNvPr id="3" name="圓角矩形 2"/>
            <p:cNvSpPr/>
            <p:nvPr/>
          </p:nvSpPr>
          <p:spPr>
            <a:xfrm>
              <a:off x="335935" y="1230018"/>
              <a:ext cx="4617908" cy="277565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074" name="Picture 2" descr="ãwave signalãçåçæå°çµæ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047" y="888908"/>
              <a:ext cx="2861684" cy="2861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ç¸éåç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681"/>
            <a:stretch/>
          </p:blipFill>
          <p:spPr bwMode="auto">
            <a:xfrm>
              <a:off x="618156" y="3350543"/>
              <a:ext cx="4053466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712" y="1632337"/>
            <a:ext cx="2689855" cy="1950316"/>
          </a:xfrm>
          <a:prstGeom prst="rect">
            <a:avLst/>
          </a:prstGeom>
        </p:spPr>
      </p:pic>
      <p:pic>
        <p:nvPicPr>
          <p:cNvPr id="3078" name="Picture 6" descr="ãanalysis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936" y="4315457"/>
            <a:ext cx="2669259" cy="172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圓角矩形 21"/>
          <p:cNvSpPr/>
          <p:nvPr/>
        </p:nvSpPr>
        <p:spPr>
          <a:xfrm>
            <a:off x="8018503" y="3984561"/>
            <a:ext cx="3744519" cy="23889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80" name="Picture 8" descr="ç¸éåç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74" y="4106697"/>
            <a:ext cx="2227176" cy="214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1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4272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rgbClr val="FFFF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Application</a:t>
            </a:r>
            <a:endParaRPr lang="en-US" altLang="zh-TW" sz="5400" dirty="0">
              <a:solidFill>
                <a:srgbClr val="FFFF0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14" descr="ç¸éåç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000" l="0" r="100000">
                        <a14:foregroundMark x1="75000" y1="13333" x2="84000" y2="18667"/>
                        <a14:foregroundMark x1="85000" y1="21000" x2="89000" y2="27667"/>
                        <a14:foregroundMark x1="92000" y1="33667" x2="95333" y2="40667"/>
                        <a14:foregroundMark x1="96333" y1="54667" x2="87000" y2="72667"/>
                        <a14:foregroundMark x1="65000" y1="94000" x2="86000" y2="77333"/>
                        <a14:foregroundMark x1="9000" y1="64000" x2="36333" y2="92333"/>
                        <a14:foregroundMark x1="39000" y1="93000" x2="52667" y2="96333"/>
                        <a14:foregroundMark x1="11667" y1="72333" x2="25667" y2="87667"/>
                        <a14:foregroundMark x1="10000" y1="43667" x2="8000" y2="31000"/>
                        <a14:foregroundMark x1="11000" y1="27333" x2="31667" y2="8000"/>
                        <a14:foregroundMark x1="46667" y1="4667" x2="55667" y2="4667"/>
                        <a14:foregroundMark x1="55000" y1="4000" x2="61000" y2="5333"/>
                        <a14:foregroundMark x1="47000" y1="4667" x2="40000" y2="4000"/>
                        <a14:foregroundMark x1="19667" y1="15333" x2="32000" y2="7333"/>
                        <a14:foregroundMark x1="9667" y1="45000" x2="6333" y2="57333"/>
                        <a14:foregroundMark x1="6333" y1="46333" x2="6333" y2="59667"/>
                        <a14:foregroundMark x1="9000" y1="70333" x2="16667" y2="80667"/>
                        <a14:foregroundMark x1="17000" y1="82333" x2="28667" y2="92000"/>
                        <a14:foregroundMark x1="31667" y1="91333" x2="43000" y2="95667"/>
                        <a14:foregroundMark x1="52333" y1="96667" x2="45333" y2="96333"/>
                        <a14:foregroundMark x1="50333" y1="95667" x2="67333" y2="93333"/>
                        <a14:backgroundMark x1="27000" y1="91667" x2="29667" y2="92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09" y="1676520"/>
            <a:ext cx="4237581" cy="423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ãlearni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251" l="9959" r="899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323" y="2052077"/>
            <a:ext cx="4850081" cy="336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ãAIãçåçæå°çµæ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500" r="90000">
                        <a14:foregroundMark x1="13125" y1="13111" x2="28500" y2="13556"/>
                        <a14:foregroundMark x1="25625" y1="7556" x2="13125" y2="7556"/>
                        <a14:foregroundMark x1="10375" y1="22000" x2="20125" y2="7333"/>
                        <a14:foregroundMark x1="21875" y1="7556" x2="25875" y2="5111"/>
                        <a14:foregroundMark x1="12875" y1="26222" x2="12125" y2="45111"/>
                        <a14:foregroundMark x1="12000" y1="53778" x2="19750" y2="77111"/>
                        <a14:foregroundMark x1="11500" y1="23778" x2="10125" y2="32444"/>
                        <a14:foregroundMark x1="10750" y1="43111" x2="10750" y2="50000"/>
                        <a14:foregroundMark x1="12375" y1="55111" x2="14375" y2="64222"/>
                        <a14:backgroundMark x1="62125" y1="12667" x2="88250" y2="95778"/>
                        <a14:backgroundMark x1="51625" y1="96444" x2="99500" y2="74889"/>
                        <a14:backgroundMark x1="41875" y1="95556" x2="55875" y2="94444"/>
                        <a14:backgroundMark x1="33500" y1="2889" x2="40875" y2="3778"/>
                        <a14:backgroundMark x1="21125" y1="2222" x2="38125" y2="1556"/>
                        <a14:backgroundMark x1="12625" y1="14444" x2="21125" y2="2444"/>
                        <a14:backgroundMark x1="7250" y1="87333" x2="11250" y2="98667"/>
                        <a14:backgroundMark x1="11250" y1="81333" x2="20000" y2="99778"/>
                        <a14:backgroundMark x1="8250" y1="33333" x2="7875" y2="41556"/>
                        <a14:backgroundMark x1="9375" y1="31778" x2="8250" y2="41333"/>
                        <a14:backgroundMark x1="10750" y1="19778" x2="9625" y2="26444"/>
                        <a14:backgroundMark x1="16375" y1="7333" x2="12875" y2="12444"/>
                        <a14:backgroundMark x1="15500" y1="6222" x2="11000" y2="16444"/>
                        <a14:backgroundMark x1="12000" y1="9556" x2="15750" y2="6889"/>
                        <a14:backgroundMark x1="12875" y1="6889" x2="14625" y2="8889"/>
                        <a14:backgroundMark x1="15625" y1="6000" x2="15750" y2="9778"/>
                        <a14:backgroundMark x1="16875" y1="7556" x2="16875" y2="7556"/>
                        <a14:backgroundMark x1="16375" y1="8222" x2="17500" y2="6889"/>
                        <a14:backgroundMark x1="15750" y1="6889" x2="15500" y2="9111"/>
                        <a14:backgroundMark x1="15250" y1="7111" x2="15375" y2="9333"/>
                        <a14:backgroundMark x1="13875" y1="6222" x2="14250" y2="8667"/>
                        <a14:backgroundMark x1="13875" y1="6444" x2="14875" y2="9111"/>
                        <a14:backgroundMark x1="14000" y1="5778" x2="15250" y2="8444"/>
                        <a14:backgroundMark x1="11875" y1="6000" x2="13875" y2="8444"/>
                        <a14:backgroundMark x1="11875" y1="6444" x2="12625" y2="8222"/>
                        <a14:backgroundMark x1="15375" y1="3778" x2="14625" y2="7556"/>
                        <a14:backgroundMark x1="13375" y1="7778" x2="12375" y2="8889"/>
                        <a14:backgroundMark x1="13625" y1="11778" x2="13125" y2="13111"/>
                        <a14:backgroundMark x1="14250" y1="6667" x2="12875" y2="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11" r="38787"/>
          <a:stretch/>
        </p:blipFill>
        <p:spPr bwMode="auto">
          <a:xfrm>
            <a:off x="4441370" y="1867449"/>
            <a:ext cx="3567793" cy="373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ãsleep æåãçåçæå°çµæ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2444" y1="31410" x2="32444" y2="31410"/>
                        <a14:foregroundMark x1="34000" y1="25000" x2="34000" y2="25000"/>
                        <a14:foregroundMark x1="40444" y1="21154" x2="40444" y2="21154"/>
                        <a14:foregroundMark x1="48667" y1="17949" x2="48667" y2="17949"/>
                        <a14:foregroundMark x1="59333" y1="27564" x2="59333" y2="27564"/>
                        <a14:foregroundMark x1="77778" y1="40385" x2="77778" y2="40385"/>
                        <a14:foregroundMark x1="77111" y1="55769" x2="77111" y2="55769"/>
                        <a14:foregroundMark x1="51556" y1="35043" x2="51556" y2="35043"/>
                        <a14:foregroundMark x1="54222" y1="48932" x2="54222" y2="48932"/>
                        <a14:foregroundMark x1="46667" y1="48504" x2="46667" y2="48504"/>
                        <a14:foregroundMark x1="50667" y1="55769" x2="50667" y2="55769"/>
                        <a14:foregroundMark x1="27333" y1="55342" x2="27333" y2="55342"/>
                        <a14:foregroundMark x1="34667" y1="74145" x2="34667" y2="74145"/>
                        <a14:foregroundMark x1="37556" y1="78205" x2="37556" y2="78205"/>
                        <a14:foregroundMark x1="65111" y1="77350" x2="65111" y2="77350"/>
                        <a14:foregroundMark x1="42000" y1="35256" x2="46222" y2="53205"/>
                        <a14:foregroundMark x1="56667" y1="43162" x2="50889" y2="55342"/>
                        <a14:foregroundMark x1="42667" y1="50855" x2="48667" y2="57906"/>
                        <a14:foregroundMark x1="60444" y1="46795" x2="54222" y2="54701"/>
                        <a14:foregroundMark x1="42889" y1="34829" x2="49333" y2="3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227" y="3795310"/>
            <a:ext cx="2841287" cy="295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ãalarm clock æåãçåçæå°çµæ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3" b="100000" l="0" r="99538">
                        <a14:foregroundMark x1="10385" y1="67588" x2="7308" y2="76717"/>
                        <a14:foregroundMark x1="8615" y1="76466" x2="10615" y2="78978"/>
                        <a14:foregroundMark x1="30538" y1="86432" x2="33846" y2="87018"/>
                        <a14:foregroundMark x1="31769" y1="77806" x2="32769" y2="85846"/>
                        <a14:foregroundMark x1="64615" y1="78978" x2="64385" y2="87018"/>
                        <a14:foregroundMark x1="87000" y1="37102" x2="91615" y2="40117"/>
                        <a14:foregroundMark x1="46538" y1="5193" x2="50615" y2="5779"/>
                        <a14:foregroundMark x1="49231" y1="21776" x2="49000" y2="34841"/>
                        <a14:foregroundMark x1="53538" y1="44556" x2="63231" y2="43132"/>
                        <a14:foregroundMark x1="67538" y1="35092" x2="67846" y2="37605"/>
                        <a14:foregroundMark x1="64231" y1="43467" x2="64231" y2="43467"/>
                        <a14:backgroundMark x1="61692" y1="40117" x2="68077" y2="36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08" y="5110841"/>
            <a:ext cx="1185516" cy="10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ãmindwaveãçåçæå°çµæ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906" l="3167" r="97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111" y="4513109"/>
            <a:ext cx="1151131" cy="142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3706342" y="4564368"/>
            <a:ext cx="1869996" cy="1217809"/>
            <a:chOff x="771038" y="695654"/>
            <a:chExt cx="2223073" cy="1217809"/>
          </a:xfrm>
        </p:grpSpPr>
        <p:pic>
          <p:nvPicPr>
            <p:cNvPr id="11" name="Picture 2" descr="ãwave signalãçåçæå°çµæ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038" y="695654"/>
              <a:ext cx="2023174" cy="112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ãwave signalãçåçæå°çµæ"/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646" y="741668"/>
              <a:ext cx="2023174" cy="112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ãwave signalãçåçæå°çµæ"/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937" y="787682"/>
              <a:ext cx="2023174" cy="112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8" descr="ãé»è¦æåãçåçæå°çµæ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636" b="95151" l="1270" r="99023">
                        <a14:foregroundMark x1="27930" y1="63172" x2="67188" y2="83093"/>
                        <a14:foregroundMark x1="92480" y1="66448" x2="69434" y2="61075"/>
                        <a14:foregroundMark x1="17773" y1="69332" x2="47852" y2="90564"/>
                        <a14:foregroundMark x1="60938" y1="87811" x2="95117" y2="68938"/>
                        <a14:foregroundMark x1="95898" y1="65924" x2="96191" y2="67759"/>
                        <a14:foregroundMark x1="96289" y1="65531" x2="97266" y2="65531"/>
                        <a14:foregroundMark x1="6543" y1="23329" x2="17090" y2="73132"/>
                        <a14:foregroundMark x1="16895" y1="67235" x2="53711" y2="53604"/>
                        <a14:foregroundMark x1="54395" y1="46527" x2="61133" y2="60944"/>
                        <a14:foregroundMark x1="14258" y1="68807" x2="15039" y2="73132"/>
                        <a14:foregroundMark x1="14648" y1="74312" x2="16309" y2="74574"/>
                        <a14:foregroundMark x1="4785" y1="10223" x2="5078" y2="15596"/>
                        <a14:foregroundMark x1="5176" y1="9305" x2="31250" y2="7733"/>
                        <a14:foregroundMark x1="53711" y1="11664" x2="55078" y2="21625"/>
                        <a14:foregroundMark x1="3516" y1="11664" x2="4785" y2="18873"/>
                        <a14:foregroundMark x1="4395" y1="9567" x2="13379" y2="7077"/>
                        <a14:foregroundMark x1="15234" y1="7208" x2="28711" y2="7077"/>
                        <a14:foregroundMark x1="50282" y1="85901" x2="80414" y2="64491"/>
                        <a14:foregroundMark x1="45574" y1="50653" x2="61394" y2="82768"/>
                        <a14:foregroundMark x1="64783" y1="63969" x2="74765" y2="75196"/>
                        <a14:foregroundMark x1="19209" y1="75196" x2="28060" y2="788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585" y="4606959"/>
            <a:ext cx="2206788" cy="159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左-右雙向箭號 14"/>
          <p:cNvSpPr/>
          <p:nvPr/>
        </p:nvSpPr>
        <p:spPr>
          <a:xfrm rot="19700076">
            <a:off x="6818618" y="3903783"/>
            <a:ext cx="2127470" cy="612469"/>
          </a:xfrm>
          <a:prstGeom prst="leftRigh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18" name="Picture 22" descr="ãsleep cycle appãçåçæå°çµæ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98968">
            <a:off x="7256922" y="3810952"/>
            <a:ext cx="1294874" cy="79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群組 19"/>
          <p:cNvGrpSpPr/>
          <p:nvPr/>
        </p:nvGrpSpPr>
        <p:grpSpPr>
          <a:xfrm rot="20938923">
            <a:off x="4556623" y="2303248"/>
            <a:ext cx="4034440" cy="2644890"/>
            <a:chOff x="8055334" y="3706634"/>
            <a:chExt cx="4034440" cy="2644890"/>
          </a:xfrm>
        </p:grpSpPr>
        <p:sp>
          <p:nvSpPr>
            <p:cNvPr id="17" name="爆炸 2 16"/>
            <p:cNvSpPr/>
            <p:nvPr/>
          </p:nvSpPr>
          <p:spPr>
            <a:xfrm>
              <a:off x="8055334" y="3706634"/>
              <a:ext cx="3263054" cy="2644890"/>
            </a:xfrm>
            <a:prstGeom prst="irregularSeal2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 rot="20191234">
              <a:off x="8570967" y="4364009"/>
              <a:ext cx="35188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 smtClean="0"/>
                <a:t>Real-Time</a:t>
              </a:r>
              <a:endParaRPr lang="zh-TW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482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3138 -0.1710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90" y="-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8 -0.17106 C -0.31146 -0.1625 -0.32266 -0.09028 -0.31992 -0.05023 C -0.31784 -0.01551 -0.31367 0.01644 -0.30443 0.04653 C -0.29531 0.07685 -0.28906 0.10857 -0.26484 0.13102 C -0.23372 0.16852 -0.18685 0.17083 -0.15586 0.17014 C -0.12487 0.16945 -0.09792 0.14514 -0.07904 0.12639 C -0.06003 0.10787 -0.04883 0.08889 -0.03841 0.0713 C -0.02839 0.05394 -0.02161 0.02801 -0.01732 0.02176 " pathEditMode="relative" rAng="0" ptsTypes="AAAAAA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92" y="1706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27291 -0.1192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1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-0.32943 -0.17546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1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272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rgbClr val="FFFF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Outline</a:t>
            </a:r>
            <a:endParaRPr lang="en-US" altLang="zh-TW" sz="5400" dirty="0">
              <a:solidFill>
                <a:srgbClr val="FFFF0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399310" y="1350573"/>
            <a:ext cx="5389417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Sleep Cycles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Experiment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Data acquisition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Pre-preprocess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Feature extraction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73090" y="1350573"/>
            <a:ext cx="6096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Completed </a:t>
            </a:r>
            <a:r>
              <a:rPr lang="en-US" altLang="zh-TW" sz="2600" dirty="0">
                <a:solidFill>
                  <a:schemeClr val="bg1"/>
                </a:solidFill>
              </a:rPr>
              <a:t>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>
                <a:solidFill>
                  <a:schemeClr val="bg1"/>
                </a:solidFill>
              </a:rPr>
              <a:t>Application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Reference</a:t>
            </a:r>
            <a:endParaRPr lang="en-US" altLang="zh-TW" sz="2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05266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ãalarm clock gifãçåçæå°çµæ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941" y="0"/>
            <a:ext cx="8976049" cy="687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40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272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smtClean="0">
                <a:solidFill>
                  <a:srgbClr val="FFFF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Reference</a:t>
            </a:r>
            <a:endParaRPr lang="en-US" altLang="zh-TW" sz="5400" dirty="0">
              <a:solidFill>
                <a:srgbClr val="FFFF0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237673" y="1350573"/>
            <a:ext cx="105571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[1]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Alickovic</a:t>
            </a:r>
            <a:r>
              <a:rPr lang="en-US" altLang="zh-TW" dirty="0">
                <a:solidFill>
                  <a:schemeClr val="bg1"/>
                </a:solidFill>
              </a:rPr>
              <a:t>, </a:t>
            </a:r>
            <a:r>
              <a:rPr lang="en-US" altLang="zh-TW" dirty="0" err="1">
                <a:solidFill>
                  <a:schemeClr val="bg1"/>
                </a:solidFill>
              </a:rPr>
              <a:t>Emina</a:t>
            </a:r>
            <a:r>
              <a:rPr lang="en-US" altLang="zh-TW" dirty="0">
                <a:solidFill>
                  <a:schemeClr val="bg1"/>
                </a:solidFill>
              </a:rPr>
              <a:t>, and </a:t>
            </a:r>
            <a:r>
              <a:rPr lang="en-US" altLang="zh-TW" dirty="0" err="1">
                <a:solidFill>
                  <a:schemeClr val="bg1"/>
                </a:solidFill>
              </a:rPr>
              <a:t>Abdulhamit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Subasi</a:t>
            </a:r>
            <a:r>
              <a:rPr lang="en-US" altLang="zh-TW" dirty="0">
                <a:solidFill>
                  <a:schemeClr val="bg1"/>
                </a:solidFill>
              </a:rPr>
              <a:t>. "Ensemble SVM method for automatic sleep stage  </a:t>
            </a:r>
            <a:r>
              <a:rPr lang="en-US" altLang="zh-TW" dirty="0" smtClean="0">
                <a:solidFill>
                  <a:schemeClr val="bg1"/>
                </a:solidFill>
              </a:rPr>
              <a:t> classification</a:t>
            </a:r>
            <a:r>
              <a:rPr lang="en-US" altLang="zh-TW" dirty="0">
                <a:solidFill>
                  <a:schemeClr val="bg1"/>
                </a:solidFill>
              </a:rPr>
              <a:t>." </a:t>
            </a:r>
            <a:r>
              <a:rPr lang="en-US" altLang="zh-TW" i="1" dirty="0">
                <a:solidFill>
                  <a:schemeClr val="bg1"/>
                </a:solidFill>
              </a:rPr>
              <a:t>IEEE Trans. on Instrumentation and Measurement</a:t>
            </a:r>
            <a:r>
              <a:rPr lang="en-US" altLang="zh-TW" dirty="0">
                <a:solidFill>
                  <a:schemeClr val="bg1"/>
                </a:solidFill>
              </a:rPr>
              <a:t> (2018</a:t>
            </a:r>
            <a:r>
              <a:rPr lang="en-US" altLang="zh-TW" dirty="0" smtClean="0">
                <a:solidFill>
                  <a:schemeClr val="bg1"/>
                </a:solidFill>
              </a:rPr>
              <a:t>).</a:t>
            </a:r>
          </a:p>
          <a:p>
            <a:r>
              <a:rPr lang="en-US" altLang="zh-TW" dirty="0" smtClean="0">
                <a:solidFill>
                  <a:schemeClr val="bg1"/>
                </a:solidFill>
              </a:rPr>
              <a:t>[2] </a:t>
            </a:r>
            <a:r>
              <a:rPr lang="en-US" altLang="zh-TW" dirty="0">
                <a:solidFill>
                  <a:schemeClr val="bg1"/>
                </a:solidFill>
              </a:rPr>
              <a:t>Nakamura, Takashi, et al. "Complexity science for sleep stage classification from EEG." </a:t>
            </a:r>
            <a:r>
              <a:rPr lang="en-US" altLang="zh-TW" i="1" dirty="0">
                <a:solidFill>
                  <a:schemeClr val="bg1"/>
                </a:solidFill>
              </a:rPr>
              <a:t>Neural Networks (IJCNN), 2017 International Joint Conference on</a:t>
            </a:r>
            <a:r>
              <a:rPr lang="en-US" altLang="zh-TW" dirty="0">
                <a:solidFill>
                  <a:schemeClr val="bg1"/>
                </a:solidFill>
              </a:rPr>
              <a:t>. IEEE, 2017</a:t>
            </a:r>
            <a:r>
              <a:rPr lang="en-US" altLang="zh-TW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chemeClr val="bg1"/>
                </a:solidFill>
              </a:rPr>
              <a:t>[3]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Ebrahimi</a:t>
            </a:r>
            <a:r>
              <a:rPr lang="en-US" altLang="zh-TW" dirty="0">
                <a:solidFill>
                  <a:schemeClr val="bg1"/>
                </a:solidFill>
              </a:rPr>
              <a:t>, </a:t>
            </a:r>
            <a:r>
              <a:rPr lang="en-US" altLang="zh-TW" dirty="0" err="1">
                <a:solidFill>
                  <a:schemeClr val="bg1"/>
                </a:solidFill>
              </a:rPr>
              <a:t>Farideh</a:t>
            </a:r>
            <a:r>
              <a:rPr lang="en-US" altLang="zh-TW" dirty="0">
                <a:solidFill>
                  <a:schemeClr val="bg1"/>
                </a:solidFill>
              </a:rPr>
              <a:t>, et al. "Automatic sleep stage classification based on EEG signals by using neural networks and wavelet packet coefficients." </a:t>
            </a:r>
            <a:r>
              <a:rPr lang="en-US" altLang="zh-TW" i="1" dirty="0">
                <a:solidFill>
                  <a:schemeClr val="bg1"/>
                </a:solidFill>
              </a:rPr>
              <a:t>Engineering in Medicine and Biology Society, 2008. EMBS 2008. 30th Annual International Conference of the IEEE</a:t>
            </a:r>
            <a:r>
              <a:rPr lang="en-US" altLang="zh-TW" dirty="0">
                <a:solidFill>
                  <a:schemeClr val="bg1"/>
                </a:solidFill>
              </a:rPr>
              <a:t>. IEEE, 2008</a:t>
            </a:r>
            <a:r>
              <a:rPr lang="en-US" altLang="zh-TW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chemeClr val="bg1"/>
                </a:solidFill>
              </a:rPr>
              <a:t>[4]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Aboalayon</a:t>
            </a:r>
            <a:r>
              <a:rPr lang="en-US" altLang="zh-TW" dirty="0">
                <a:solidFill>
                  <a:schemeClr val="bg1"/>
                </a:solidFill>
              </a:rPr>
              <a:t>, </a:t>
            </a:r>
            <a:r>
              <a:rPr lang="en-US" altLang="zh-TW" dirty="0" err="1">
                <a:solidFill>
                  <a:schemeClr val="bg1"/>
                </a:solidFill>
              </a:rPr>
              <a:t>Khald</a:t>
            </a:r>
            <a:r>
              <a:rPr lang="en-US" altLang="zh-TW" dirty="0">
                <a:solidFill>
                  <a:schemeClr val="bg1"/>
                </a:solidFill>
              </a:rPr>
              <a:t> Ali I., et al. "Sleep stage classification using EEG signal analysis: a comprehensive survey and new investigation." </a:t>
            </a:r>
            <a:r>
              <a:rPr lang="en-US" altLang="zh-TW" i="1" dirty="0">
                <a:solidFill>
                  <a:schemeClr val="bg1"/>
                </a:solidFill>
              </a:rPr>
              <a:t>Entropy</a:t>
            </a:r>
            <a:r>
              <a:rPr lang="en-US" altLang="zh-TW" dirty="0">
                <a:solidFill>
                  <a:schemeClr val="bg1"/>
                </a:solidFill>
              </a:rPr>
              <a:t> 18.9 (2016): 272</a:t>
            </a:r>
            <a:r>
              <a:rPr lang="en-US" altLang="zh-TW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chemeClr val="bg1"/>
                </a:solidFill>
              </a:rPr>
              <a:t>[5]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Yulita</a:t>
            </a:r>
            <a:r>
              <a:rPr lang="en-US" altLang="zh-TW" dirty="0">
                <a:solidFill>
                  <a:schemeClr val="bg1"/>
                </a:solidFill>
              </a:rPr>
              <a:t>, </a:t>
            </a:r>
            <a:r>
              <a:rPr lang="en-US" altLang="zh-TW" dirty="0" err="1">
                <a:solidFill>
                  <a:schemeClr val="bg1"/>
                </a:solidFill>
              </a:rPr>
              <a:t>Intan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Nurma</a:t>
            </a:r>
            <a:r>
              <a:rPr lang="en-US" altLang="zh-TW" dirty="0">
                <a:solidFill>
                  <a:schemeClr val="bg1"/>
                </a:solidFill>
              </a:rPr>
              <a:t>, Mohamad Ivan Fanany, and </a:t>
            </a:r>
            <a:r>
              <a:rPr lang="en-US" altLang="zh-TW" dirty="0" err="1">
                <a:solidFill>
                  <a:schemeClr val="bg1"/>
                </a:solidFill>
              </a:rPr>
              <a:t>Aniati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Murni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Arymurthy</a:t>
            </a:r>
            <a:r>
              <a:rPr lang="en-US" altLang="zh-TW" dirty="0">
                <a:solidFill>
                  <a:schemeClr val="bg1"/>
                </a:solidFill>
              </a:rPr>
              <a:t>. "Combining Deep Belief Networks and Bidirectional Long Short-Term Memory." </a:t>
            </a:r>
            <a:r>
              <a:rPr lang="en-US" altLang="zh-TW" i="1" dirty="0">
                <a:solidFill>
                  <a:schemeClr val="bg1"/>
                </a:solidFill>
              </a:rPr>
              <a:t>Proceeding of the Electrical Engineering Computer Science and Informatics</a:t>
            </a:r>
            <a:r>
              <a:rPr lang="en-US" altLang="zh-TW" dirty="0">
                <a:solidFill>
                  <a:schemeClr val="bg1"/>
                </a:solidFill>
              </a:rPr>
              <a:t> 4 (2017): 88-93</a:t>
            </a:r>
            <a:r>
              <a:rPr lang="en-US" altLang="zh-TW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chemeClr val="bg1"/>
                </a:solidFill>
              </a:rPr>
              <a:t>[6] </a:t>
            </a:r>
            <a:r>
              <a:rPr lang="en-US" altLang="zh-TW" dirty="0" err="1">
                <a:solidFill>
                  <a:schemeClr val="bg1"/>
                </a:solidFill>
              </a:rPr>
              <a:t>Chambon</a:t>
            </a:r>
            <a:r>
              <a:rPr lang="en-US" altLang="zh-TW" dirty="0">
                <a:solidFill>
                  <a:schemeClr val="bg1"/>
                </a:solidFill>
              </a:rPr>
              <a:t>, </a:t>
            </a:r>
            <a:r>
              <a:rPr lang="en-US" altLang="zh-TW" dirty="0" err="1">
                <a:solidFill>
                  <a:schemeClr val="bg1"/>
                </a:solidFill>
              </a:rPr>
              <a:t>Stanislas</a:t>
            </a:r>
            <a:r>
              <a:rPr lang="en-US" altLang="zh-TW" dirty="0">
                <a:solidFill>
                  <a:schemeClr val="bg1"/>
                </a:solidFill>
              </a:rPr>
              <a:t>, et al. "A deep learning architecture for temporal sleep stage classification using multivariate and multimodal time series." </a:t>
            </a:r>
            <a:r>
              <a:rPr lang="en-US" altLang="zh-TW" i="1" dirty="0" err="1">
                <a:solidFill>
                  <a:schemeClr val="bg1"/>
                </a:solidFill>
              </a:rPr>
              <a:t>arXiv</a:t>
            </a:r>
            <a:r>
              <a:rPr lang="en-US" altLang="zh-TW" i="1" dirty="0">
                <a:solidFill>
                  <a:schemeClr val="bg1"/>
                </a:solidFill>
              </a:rPr>
              <a:t> preprint arXiv:1707.03321</a:t>
            </a:r>
            <a:r>
              <a:rPr lang="en-US" altLang="zh-TW" dirty="0">
                <a:solidFill>
                  <a:schemeClr val="bg1"/>
                </a:solidFill>
              </a:rPr>
              <a:t> (2017</a:t>
            </a:r>
            <a:r>
              <a:rPr lang="en-US" altLang="zh-TW" dirty="0" smtClean="0">
                <a:solidFill>
                  <a:schemeClr val="bg1"/>
                </a:solidFill>
              </a:rPr>
              <a:t>).</a:t>
            </a:r>
          </a:p>
          <a:p>
            <a:r>
              <a:rPr lang="en-US" altLang="zh-TW" dirty="0" smtClean="0">
                <a:solidFill>
                  <a:schemeClr val="bg1"/>
                </a:solidFill>
              </a:rPr>
              <a:t>[7]</a:t>
            </a:r>
            <a:r>
              <a:rPr lang="en-US" altLang="zh-TW" dirty="0">
                <a:solidFill>
                  <a:schemeClr val="bg1"/>
                </a:solidFill>
              </a:rPr>
              <a:t> Zhang, </a:t>
            </a:r>
            <a:r>
              <a:rPr lang="en-US" altLang="zh-TW" dirty="0" err="1">
                <a:solidFill>
                  <a:schemeClr val="bg1"/>
                </a:solidFill>
              </a:rPr>
              <a:t>Junming</a:t>
            </a:r>
            <a:r>
              <a:rPr lang="en-US" altLang="zh-TW" dirty="0">
                <a:solidFill>
                  <a:schemeClr val="bg1"/>
                </a:solidFill>
              </a:rPr>
              <a:t>, and Yan Wu. "A New Method for Automatic Sleep Stage Classification." </a:t>
            </a:r>
            <a:r>
              <a:rPr lang="en-US" altLang="zh-TW" i="1" dirty="0">
                <a:solidFill>
                  <a:schemeClr val="bg1"/>
                </a:solidFill>
              </a:rPr>
              <a:t>IEEE transactions on biomedical circuits and systems</a:t>
            </a:r>
            <a:r>
              <a:rPr lang="en-US" altLang="zh-TW" dirty="0">
                <a:solidFill>
                  <a:schemeClr val="bg1"/>
                </a:solidFill>
              </a:rPr>
              <a:t> 11.5 (2017): 1097-1110.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28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627807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800" dirty="0" smtClean="0">
                <a:solidFill>
                  <a:srgbClr val="FFFF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Q &amp; A</a:t>
            </a:r>
            <a:endParaRPr lang="en-US" altLang="zh-TW" sz="8800" dirty="0">
              <a:solidFill>
                <a:srgbClr val="FFFF0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18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272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rgbClr val="FFFF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Introduction</a:t>
            </a:r>
            <a:endParaRPr lang="en-US" altLang="zh-TW" sz="5400" dirty="0">
              <a:solidFill>
                <a:srgbClr val="FFFF0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55782" y="1431636"/>
            <a:ext cx="1101898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Sleep disorder - sleep </a:t>
            </a:r>
            <a:r>
              <a:rPr lang="en-US" altLang="zh-TW" sz="2600" dirty="0">
                <a:solidFill>
                  <a:schemeClr val="bg1"/>
                </a:solidFill>
              </a:rPr>
              <a:t>apnea, insomnia, </a:t>
            </a:r>
            <a:r>
              <a:rPr lang="en-US" altLang="zh-TW" sz="2600" dirty="0" smtClean="0">
                <a:solidFill>
                  <a:schemeClr val="bg1"/>
                </a:solidFill>
              </a:rPr>
              <a:t>narcolepsy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Drowsiness when driving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Wearable </a:t>
            </a:r>
            <a:r>
              <a:rPr lang="en-US" altLang="zh-TW" sz="2600" dirty="0">
                <a:solidFill>
                  <a:schemeClr val="bg1"/>
                </a:solidFill>
              </a:rPr>
              <a:t>EEG recording </a:t>
            </a:r>
            <a:r>
              <a:rPr lang="en-US" altLang="zh-TW" sz="2600" dirty="0" smtClean="0">
                <a:solidFill>
                  <a:schemeClr val="bg1"/>
                </a:solidFill>
              </a:rPr>
              <a:t>device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PSG(Polysomnographic</a:t>
            </a:r>
            <a:r>
              <a:rPr lang="en-US" altLang="zh-TW" sz="2600" dirty="0">
                <a:solidFill>
                  <a:schemeClr val="bg1"/>
                </a:solidFill>
              </a:rPr>
              <a:t>) </a:t>
            </a:r>
            <a:r>
              <a:rPr lang="en-US" altLang="zh-TW" sz="2600" dirty="0" smtClean="0">
                <a:solidFill>
                  <a:schemeClr val="bg1"/>
                </a:solidFill>
              </a:rPr>
              <a:t>-&gt; EEG, EMG, EOG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Accuracy, sensitivity and specificity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Application for alarm clock </a:t>
            </a:r>
            <a:r>
              <a:rPr lang="en-US" altLang="zh-TW" sz="2600" dirty="0"/>
              <a:t/>
            </a:r>
            <a:br>
              <a:rPr lang="en-US" altLang="zh-TW" sz="2600" dirty="0"/>
            </a:br>
            <a:r>
              <a:rPr lang="en-US" altLang="zh-TW" sz="2600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600" dirty="0">
              <a:solidFill>
                <a:schemeClr val="bg1"/>
              </a:solidFill>
            </a:endParaRPr>
          </a:p>
        </p:txBody>
      </p:sp>
      <p:pic>
        <p:nvPicPr>
          <p:cNvPr id="10" name="Picture 2" descr="ãPSG sleep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70" y="2789381"/>
            <a:ext cx="3668568" cy="283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72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272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rgbClr val="FFFF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Sleep Cycles – 90 </a:t>
            </a:r>
            <a:r>
              <a:rPr lang="en-US" altLang="zh-TW" sz="5400" dirty="0" err="1" smtClean="0">
                <a:solidFill>
                  <a:srgbClr val="FFFF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mins</a:t>
            </a:r>
            <a:endParaRPr lang="en-US" altLang="zh-TW" sz="5400" dirty="0">
              <a:solidFill>
                <a:srgbClr val="FFFF0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473202" y="1544537"/>
            <a:ext cx="5389417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Wake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NREM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Light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Stage 1, 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Deep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Stage 3, 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REM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ãsleep stage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994" y="2142837"/>
            <a:ext cx="5713882" cy="36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6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272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rgbClr val="FFFF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Wake</a:t>
            </a:r>
            <a:endParaRPr lang="en-US" altLang="zh-TW" sz="5400" dirty="0">
              <a:solidFill>
                <a:srgbClr val="FFFF0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473202" y="1544537"/>
            <a:ext cx="5389417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Beta Wave (14-30Hz)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Low voltage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Random fast 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ãsleep stage eeg wave awake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48"/>
          <a:stretch/>
        </p:blipFill>
        <p:spPr bwMode="auto">
          <a:xfrm>
            <a:off x="2454965" y="3926167"/>
            <a:ext cx="7270462" cy="124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90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272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rgbClr val="FFFF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Stage 1  </a:t>
            </a:r>
            <a:endParaRPr lang="en-US" altLang="zh-TW" sz="5400" dirty="0">
              <a:solidFill>
                <a:srgbClr val="FFFF0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473202" y="1544537"/>
            <a:ext cx="948965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Alpha Wave (8-12Hz) </a:t>
            </a:r>
            <a:endParaRPr lang="en-US" altLang="zh-TW" sz="2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Theta Wave (3-7 Hz)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hypnagogic state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hypnic jerks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9218" name="Picture 2" descr="ãsleep stage eeg wave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4" b="54908"/>
          <a:stretch/>
        </p:blipFill>
        <p:spPr bwMode="auto">
          <a:xfrm>
            <a:off x="5035827" y="3320548"/>
            <a:ext cx="6096000" cy="240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55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ãhypnic jerks gifãçåçæå°çµæ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105" y="773682"/>
            <a:ext cx="7201882" cy="538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27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272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rgbClr val="FFFF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Stage 2 – 45%</a:t>
            </a:r>
            <a:endParaRPr lang="en-US" altLang="zh-TW" sz="5400" dirty="0">
              <a:solidFill>
                <a:srgbClr val="FFFF0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473202" y="1544537"/>
            <a:ext cx="94896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Theta Wave (3-7 Hz)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spindles</a:t>
            </a:r>
            <a:r>
              <a:rPr lang="en-US" altLang="zh-TW" sz="2600" dirty="0">
                <a:solidFill>
                  <a:schemeClr val="bg1"/>
                </a:solidFill>
              </a:rPr>
              <a:t> </a:t>
            </a:r>
            <a:r>
              <a:rPr lang="en-US" altLang="zh-TW" sz="2600" dirty="0" smtClean="0">
                <a:solidFill>
                  <a:schemeClr val="bg1"/>
                </a:solidFill>
              </a:rPr>
              <a:t>waves - </a:t>
            </a:r>
            <a:r>
              <a:rPr lang="en-US" altLang="zh-TW" dirty="0"/>
              <a:t> </a:t>
            </a:r>
            <a:r>
              <a:rPr lang="en-US" altLang="zh-TW" sz="2600" dirty="0">
                <a:solidFill>
                  <a:schemeClr val="bg1"/>
                </a:solidFill>
              </a:rPr>
              <a:t>bursts of intense brain </a:t>
            </a:r>
            <a:r>
              <a:rPr lang="en-US" altLang="zh-TW" sz="2600" dirty="0" smtClean="0">
                <a:solidFill>
                  <a:schemeClr val="bg1"/>
                </a:solidFill>
              </a:rPr>
              <a:t>waves (11 </a:t>
            </a:r>
            <a:r>
              <a:rPr lang="en-US" altLang="zh-TW" sz="2600" dirty="0">
                <a:solidFill>
                  <a:schemeClr val="bg1"/>
                </a:solidFill>
              </a:rPr>
              <a:t>–</a:t>
            </a:r>
            <a:r>
              <a:rPr lang="en-US" altLang="zh-TW" sz="2600" dirty="0" smtClean="0">
                <a:solidFill>
                  <a:schemeClr val="bg1"/>
                </a:solidFill>
              </a:rPr>
              <a:t>15</a:t>
            </a:r>
            <a:r>
              <a:rPr lang="en-US" altLang="zh-TW" sz="2600" dirty="0">
                <a:solidFill>
                  <a:schemeClr val="bg1"/>
                </a:solidFill>
              </a:rPr>
              <a:t> Hz</a:t>
            </a:r>
            <a:r>
              <a:rPr lang="en-US" altLang="zh-TW" sz="2600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k-complexes - </a:t>
            </a:r>
            <a:r>
              <a:rPr lang="en-US" altLang="zh-TW" sz="2600" dirty="0">
                <a:solidFill>
                  <a:schemeClr val="bg1"/>
                </a:solidFill>
              </a:rPr>
              <a:t>High amplitude </a:t>
            </a:r>
            <a:r>
              <a:rPr lang="en-US" altLang="zh-TW" sz="2600" dirty="0" smtClean="0">
                <a:solidFill>
                  <a:schemeClr val="bg1"/>
                </a:solidFill>
              </a:rPr>
              <a:t>sharp </a:t>
            </a:r>
            <a:r>
              <a:rPr lang="en-US" altLang="zh-TW" sz="2600" dirty="0">
                <a:solidFill>
                  <a:schemeClr val="bg1"/>
                </a:solidFill>
              </a:rPr>
              <a:t>waves.</a:t>
            </a:r>
            <a:endParaRPr lang="en-US" altLang="zh-TW" sz="2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No eye movement, slow HR, decrease </a:t>
            </a:r>
            <a:r>
              <a:rPr lang="en-US" altLang="zh-TW" sz="2600" dirty="0">
                <a:solidFill>
                  <a:schemeClr val="bg1"/>
                </a:solidFill>
              </a:rPr>
              <a:t>in body temperature</a:t>
            </a:r>
            <a:endParaRPr lang="en-US" altLang="zh-TW" sz="2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600" dirty="0">
              <a:solidFill>
                <a:schemeClr val="bg1"/>
              </a:solidFill>
            </a:endParaRPr>
          </a:p>
        </p:txBody>
      </p:sp>
      <p:pic>
        <p:nvPicPr>
          <p:cNvPr id="8202" name="Picture 10" descr="ç¸éåç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" t="8436" b="28402"/>
          <a:stretch/>
        </p:blipFill>
        <p:spPr bwMode="auto">
          <a:xfrm>
            <a:off x="3924544" y="4286510"/>
            <a:ext cx="4586973" cy="229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8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2724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dirty="0" smtClean="0">
                <a:solidFill>
                  <a:srgbClr val="FFFF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Stage 3</a:t>
            </a:r>
            <a:endParaRPr lang="en-US" altLang="zh-TW" sz="5400" dirty="0">
              <a:solidFill>
                <a:srgbClr val="FFFF00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061478" y="9289276"/>
            <a:ext cx="9489659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Theta Wave (3-7 Hz)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Large slow waves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600" dirty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316648" y="1350573"/>
            <a:ext cx="10532051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smtClean="0">
                <a:solidFill>
                  <a:schemeClr val="bg1"/>
                </a:solidFill>
              </a:rPr>
              <a:t>delta Wave (2-4 Hz)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b="0" i="0" dirty="0" smtClean="0">
                <a:solidFill>
                  <a:schemeClr val="bg1"/>
                </a:solidFill>
                <a:effectLst/>
              </a:rPr>
              <a:t>more than 20% and less than 50% of epoch time occupied by slow waves.</a:t>
            </a:r>
            <a:endParaRPr lang="zh-TW" altLang="en-US" sz="2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600" dirty="0">
              <a:solidFill>
                <a:schemeClr val="bg1"/>
              </a:solidFill>
            </a:endParaRPr>
          </a:p>
        </p:txBody>
      </p:sp>
      <p:pic>
        <p:nvPicPr>
          <p:cNvPr id="10" name="Picture 2" descr="ãsleep stage eeg wave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87" b="23495"/>
          <a:stretch/>
        </p:blipFill>
        <p:spPr bwMode="auto">
          <a:xfrm>
            <a:off x="2333923" y="4443727"/>
            <a:ext cx="7524153" cy="13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ç¸éåç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22" b="24278"/>
          <a:stretch/>
        </p:blipFill>
        <p:spPr bwMode="auto">
          <a:xfrm>
            <a:off x="2333923" y="3024314"/>
            <a:ext cx="7524153" cy="92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46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301</Words>
  <Application>Microsoft Office PowerPoint</Application>
  <PresentationFormat>寬螢幕</PresentationFormat>
  <Paragraphs>121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王漢宗特圓體繁</vt:lpstr>
      <vt:lpstr>Arial</vt:lpstr>
      <vt:lpstr>Calibri Light</vt:lpstr>
      <vt:lpstr>王漢宗特明體一標準</vt:lpstr>
      <vt:lpstr>Calibri</vt:lpstr>
      <vt:lpstr>Bookman Old Style</vt:lpstr>
      <vt:lpstr>新細明體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正平 解</dc:creator>
  <cp:lastModifiedBy>正平 解</cp:lastModifiedBy>
  <cp:revision>46</cp:revision>
  <dcterms:created xsi:type="dcterms:W3CDTF">2018-05-29T13:09:56Z</dcterms:created>
  <dcterms:modified xsi:type="dcterms:W3CDTF">2018-05-31T05:41:25Z</dcterms:modified>
</cp:coreProperties>
</file>